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30/04/2019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30/04/2019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bg1"/>
                </a:solidFill>
              </a:rPr>
              <a:t>A ten-minute training tool</a:t>
            </a:r>
          </a:p>
          <a:p>
            <a:pPr marL="0" indent="0">
              <a:buNone/>
            </a:pPr>
            <a:r>
              <a:rPr lang="en-GB" sz="3600" b="1" dirty="0" smtClean="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t>
            </a:r>
            <a:r>
              <a:rPr lang="en-GB" sz="1400" dirty="0" smtClean="0"/>
              <a:t>an improvement approach</a:t>
            </a:r>
            <a:r>
              <a:rPr lang="en-GB" sz="1400" dirty="0"/>
              <a:t>,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smtClean="0"/>
              <a:t>Involving children and young people</a:t>
            </a:r>
            <a:endParaRPr lang="en-GB" sz="1600" dirty="0"/>
          </a:p>
          <a:p>
            <a:pPr marL="0" indent="0">
              <a:spcBef>
                <a:spcPts val="0"/>
              </a:spcBef>
              <a:spcAft>
                <a:spcPts val="1200"/>
              </a:spcAft>
              <a:buNone/>
            </a:pPr>
            <a:r>
              <a:rPr lang="en-GB" sz="1400" dirty="0" smtClean="0"/>
              <a:t>Under </a:t>
            </a:r>
            <a:r>
              <a:rPr lang="en-GB" sz="1400" dirty="0"/>
              <a:t>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a:t>
            </a:r>
            <a:r>
              <a:rPr lang="en-GB" sz="1400" b="1" dirty="0" smtClean="0"/>
              <a:t>planning</a:t>
            </a:r>
            <a:r>
              <a:rPr lang="en-GB" sz="1400" dirty="0" smtClean="0"/>
              <a:t>, including grant-funded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a:t>
            </a:r>
            <a:r>
              <a:rPr lang="en-GB" sz="1400" dirty="0" smtClean="0">
                <a:hlinkClick r:id="rId3"/>
              </a:rPr>
              <a:t>uidance </a:t>
            </a:r>
            <a:r>
              <a:rPr lang="en-GB" sz="1400" dirty="0"/>
              <a:t>on the Act explains in more detail rights based duties and expectations in relation to public bodies, including engagement with children and young people. </a:t>
            </a:r>
            <a:endParaRPr lang="en-GB" sz="1400" dirty="0" smtClean="0"/>
          </a:p>
          <a:p>
            <a:pPr>
              <a:spcBef>
                <a:spcPts val="600"/>
              </a:spcBef>
              <a:spcAft>
                <a:spcPts val="600"/>
              </a:spcAft>
            </a:pPr>
            <a:r>
              <a:rPr lang="en-GB" sz="1400" dirty="0" smtClean="0"/>
              <a:t>Further information on engagement with children, both use of existing evidence, and undertaking consultation work, is in the </a:t>
            </a:r>
            <a:r>
              <a:rPr lang="en-GB" sz="1400" dirty="0" smtClean="0">
                <a:hlinkClick r:id="rId4"/>
              </a:rPr>
              <a:t>Quick Reference Guide</a:t>
            </a:r>
            <a:r>
              <a:rPr lang="en-GB" sz="1400" b="1" dirty="0" smtClean="0"/>
              <a:t>, </a:t>
            </a:r>
            <a:r>
              <a:rPr lang="en-GB" sz="1400" dirty="0" smtClean="0"/>
              <a:t>which also highlights the </a:t>
            </a:r>
            <a:r>
              <a:rPr lang="en-GB" sz="1400" dirty="0" smtClean="0">
                <a:hlinkClick r:id="rId5"/>
              </a:rPr>
              <a:t>Common Core </a:t>
            </a:r>
            <a:r>
              <a:rPr lang="en-GB" sz="1400" dirty="0" smtClean="0"/>
              <a:t>of skills and values needed to work with children.</a:t>
            </a:r>
            <a:endParaRPr lang="en-GB" sz="14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smtClean="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a:t>
            </a:r>
            <a:r>
              <a:rPr lang="en-GB" sz="1200" dirty="0" smtClean="0">
                <a:hlinkClick r:id="rId10"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3" action="ppaction://hlinksldjump"/>
              </a:rPr>
              <a:t>How </a:t>
            </a:r>
            <a:r>
              <a:rPr lang="en-GB" sz="1200" dirty="0">
                <a:hlinkClick r:id="rId13"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a:t>
            </a:r>
            <a:r>
              <a:rPr lang="en-GB" sz="1200" dirty="0" smtClean="0">
                <a:hlinkClick r:id="rId15"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r>
              <a:rPr lang="en-GB" sz="1200" dirty="0" smtClean="0">
                <a:hlinkClick r:id="rId17"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chemeClr val="accent2"/>
                </a:solidFill>
              </a:rPr>
              <a:t>‘prior </a:t>
            </a:r>
            <a:r>
              <a:rPr lang="en-GB" sz="1400" b="1" dirty="0" smtClean="0">
                <a:solidFill>
                  <a:schemeClr val="accent2"/>
                </a:solidFill>
              </a:rPr>
              <a:t>knowledge prompt’</a:t>
            </a:r>
            <a:r>
              <a:rPr lang="en-GB" sz="1400" dirty="0" smtClean="0">
                <a:solidFill>
                  <a:schemeClr val="accent2"/>
                </a:solidFill>
              </a:rPr>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smtClean="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a:t>
            </a:r>
            <a:r>
              <a:rPr lang="en-GB" sz="1200" dirty="0" smtClean="0">
                <a:hlinkClick r:id="rId6"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How </a:t>
            </a:r>
            <a:r>
              <a:rPr lang="en-GB" sz="1200" dirty="0">
                <a:hlinkClick r:id="rId9"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a:t>
            </a:r>
            <a:r>
              <a:rPr lang="en-GB" sz="1200" dirty="0" smtClean="0">
                <a:hlinkClick r:id="rId11"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r>
              <a:rPr lang="en-GB" sz="1200" dirty="0" smtClean="0">
                <a:hlinkClick r:id="rId13"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smtClean="0"/>
              <a:t>How </a:t>
            </a:r>
            <a:r>
              <a:rPr lang="en-GB" sz="1600" b="1" dirty="0"/>
              <a:t>does the UNCRC work</a:t>
            </a:r>
            <a:r>
              <a:rPr lang="en-GB" sz="1600" b="1" dirty="0" smtClean="0"/>
              <a:t>?</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a:t>
            </a:r>
            <a:r>
              <a:rPr lang="en-GB" sz="1400" dirty="0" smtClean="0"/>
              <a:t>2)</a:t>
            </a:r>
          </a:p>
          <a:p>
            <a:pPr>
              <a:spcBef>
                <a:spcPts val="0"/>
              </a:spcBef>
              <a:spcAft>
                <a:spcPts val="600"/>
              </a:spcAft>
            </a:pPr>
            <a:r>
              <a:rPr lang="en-GB" sz="1400" dirty="0" smtClean="0"/>
              <a:t>best </a:t>
            </a:r>
            <a:r>
              <a:rPr lang="en-GB" sz="1400" dirty="0"/>
              <a:t>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smtClean="0"/>
              <a:t>Children’s </a:t>
            </a:r>
            <a:r>
              <a:rPr lang="en-GB" sz="1400" dirty="0"/>
              <a:t>rights are inextricably linked with the rights of parents and carers, whose important role in </a:t>
            </a:r>
            <a:r>
              <a:rPr lang="en-GB" sz="1400" dirty="0" smtClean="0"/>
              <a:t>children’s 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r>
              <a:rPr lang="en-GB" sz="1400" dirty="0" smtClean="0"/>
              <a:t>.</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3"/>
              </a:rPr>
              <a:t>Children and Young People’s Commissioner Scotland (CYPCS</a:t>
            </a:r>
            <a:r>
              <a:rPr lang="en-GB" sz="1400" dirty="0" smtClean="0">
                <a:hlinkClick r:id="rId3"/>
              </a:rPr>
              <a:t>)</a:t>
            </a:r>
            <a:r>
              <a:rPr lang="en-GB" sz="1400" dirty="0" smtClean="0"/>
              <a:t> </a:t>
            </a:r>
            <a:r>
              <a:rPr lang="en-GB" sz="1400" dirty="0"/>
              <a:t>in 2004 - to promote and safeguard the rights of children, with particular emphasis on the </a:t>
            </a:r>
            <a:r>
              <a:rPr lang="en-GB" sz="1400" dirty="0" smtClean="0"/>
              <a:t>UNCRC.</a:t>
            </a:r>
          </a:p>
          <a:p>
            <a:pPr marL="0" indent="0">
              <a:spcBef>
                <a:spcPts val="0"/>
              </a:spcBef>
              <a:spcAft>
                <a:spcPts val="1200"/>
              </a:spcAft>
              <a:buNone/>
            </a:pPr>
            <a:r>
              <a:rPr lang="en-GB" sz="1400" dirty="0" smtClean="0"/>
              <a:t>Scotland’s </a:t>
            </a:r>
            <a:r>
              <a:rPr lang="en-GB" sz="1400" dirty="0"/>
              <a:t>current Commissioner is Bruce </a:t>
            </a:r>
            <a:r>
              <a:rPr lang="en-GB" sz="1400" dirty="0" smtClean="0"/>
              <a:t>Adamson. </a:t>
            </a:r>
            <a:r>
              <a:rPr lang="en-GB" sz="1400" dirty="0"/>
              <a:t>New </a:t>
            </a:r>
            <a:r>
              <a:rPr lang="en-GB" sz="1400" dirty="0" smtClean="0"/>
              <a:t>powers of </a:t>
            </a:r>
            <a:r>
              <a:rPr lang="en-GB" sz="1400" dirty="0"/>
              <a:t>investigation into rights issues </a:t>
            </a:r>
            <a:r>
              <a:rPr lang="en-GB" sz="1400" dirty="0" smtClean="0"/>
              <a:t>will be commenced by Autumn 2017.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TotalTime>
  <Words>3036</Words>
  <Application>Microsoft Office PowerPoint</Application>
  <PresentationFormat>On-screen Show (4:3)</PresentationFormat>
  <Paragraphs>338</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Verdana</vt:lpstr>
      <vt:lpstr>Wingdings</vt: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One LINKnet</cp:lastModifiedBy>
  <cp:revision>60</cp:revision>
  <cp:lastPrinted>2016-12-21T12:54:13Z</cp:lastPrinted>
  <dcterms:created xsi:type="dcterms:W3CDTF">2016-12-21T12:10:29Z</dcterms:created>
  <dcterms:modified xsi:type="dcterms:W3CDTF">2019-04-30T07:32:04Z</dcterms:modified>
</cp:coreProperties>
</file>